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7"/>
  </p:notesMasterIdLst>
  <p:handoutMasterIdLst>
    <p:handoutMasterId r:id="rId28"/>
  </p:handoutMasterIdLst>
  <p:sldIdLst>
    <p:sldId id="1006" r:id="rId2"/>
    <p:sldId id="1049" r:id="rId3"/>
    <p:sldId id="1051" r:id="rId4"/>
    <p:sldId id="1053" r:id="rId5"/>
    <p:sldId id="1052" r:id="rId6"/>
    <p:sldId id="1054" r:id="rId7"/>
    <p:sldId id="1056" r:id="rId8"/>
    <p:sldId id="1055" r:id="rId9"/>
    <p:sldId id="1058" r:id="rId10"/>
    <p:sldId id="1057" r:id="rId11"/>
    <p:sldId id="1059" r:id="rId12"/>
    <p:sldId id="1080" r:id="rId13"/>
    <p:sldId id="1067" r:id="rId14"/>
    <p:sldId id="1066" r:id="rId15"/>
    <p:sldId id="1069" r:id="rId16"/>
    <p:sldId id="1071" r:id="rId17"/>
    <p:sldId id="1072" r:id="rId18"/>
    <p:sldId id="1074" r:id="rId19"/>
    <p:sldId id="1075" r:id="rId20"/>
    <p:sldId id="1076" r:id="rId21"/>
    <p:sldId id="1077" r:id="rId22"/>
    <p:sldId id="1078" r:id="rId23"/>
    <p:sldId id="1079" r:id="rId24"/>
    <p:sldId id="1062" r:id="rId25"/>
    <p:sldId id="1065" r:id="rId26"/>
  </p:sldIdLst>
  <p:sldSz cx="9144000" cy="6858000" type="screen4x3"/>
  <p:notesSz cx="7315200" cy="9601200"/>
  <p:defaultTextStyle>
    <a:defPPr>
      <a:defRPr lang="en-US"/>
    </a:defPPr>
    <a:lvl1pPr algn="ctr" rtl="0" fontAlgn="base">
      <a:lnSpc>
        <a:spcPct val="60000"/>
      </a:lnSpc>
      <a:spcBef>
        <a:spcPct val="30000"/>
      </a:spcBef>
      <a:spcAft>
        <a:spcPct val="0"/>
      </a:spcAft>
      <a:buSzPct val="110000"/>
      <a:defRPr sz="2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60000"/>
      </a:lnSpc>
      <a:spcBef>
        <a:spcPct val="30000"/>
      </a:spcBef>
      <a:spcAft>
        <a:spcPct val="0"/>
      </a:spcAft>
      <a:buSzPct val="110000"/>
      <a:defRPr sz="2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60000"/>
      </a:lnSpc>
      <a:spcBef>
        <a:spcPct val="30000"/>
      </a:spcBef>
      <a:spcAft>
        <a:spcPct val="0"/>
      </a:spcAft>
      <a:buSzPct val="110000"/>
      <a:defRPr sz="2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60000"/>
      </a:lnSpc>
      <a:spcBef>
        <a:spcPct val="30000"/>
      </a:spcBef>
      <a:spcAft>
        <a:spcPct val="0"/>
      </a:spcAft>
      <a:buSzPct val="110000"/>
      <a:defRPr sz="2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60000"/>
      </a:lnSpc>
      <a:spcBef>
        <a:spcPct val="30000"/>
      </a:spcBef>
      <a:spcAft>
        <a:spcPct val="0"/>
      </a:spcAft>
      <a:buSzPct val="110000"/>
      <a:defRPr sz="2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0033"/>
    <a:srgbClr val="FF3300"/>
    <a:srgbClr val="00FFFF"/>
    <a:srgbClr val="A365D1"/>
    <a:srgbClr val="8A3CC4"/>
    <a:srgbClr val="FCF004"/>
    <a:srgbClr val="66FF33"/>
    <a:srgbClr val="000048"/>
    <a:srgbClr val="A3F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0121" autoAdjust="0"/>
    <p:restoredTop sz="63195" autoAdjust="0"/>
  </p:normalViewPr>
  <p:slideViewPr>
    <p:cSldViewPr>
      <p:cViewPr>
        <p:scale>
          <a:sx n="50" d="100"/>
          <a:sy n="50" d="100"/>
        </p:scale>
        <p:origin x="-1349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1" d="100"/>
        <a:sy n="111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>
        <p:scale>
          <a:sx n="75" d="100"/>
          <a:sy n="75" d="100"/>
        </p:scale>
        <p:origin x="-3312" y="-294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92" tIns="48496" rIns="96992" bIns="48496" numCol="1" anchor="t" anchorCtr="0" compatLnSpc="1">
            <a:prstTxWarp prst="textNoShape">
              <a:avLst/>
            </a:prstTxWarp>
          </a:bodyPr>
          <a:lstStyle>
            <a:lvl1pPr algn="l" defTabSz="963613">
              <a:lnSpc>
                <a:spcPct val="100000"/>
              </a:lnSpc>
              <a:spcBef>
                <a:spcPct val="0"/>
              </a:spcBef>
              <a:buSzTx/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92" tIns="48496" rIns="96992" bIns="48496" numCol="1" anchor="t" anchorCtr="0" compatLnSpc="1">
            <a:prstTxWarp prst="textNoShape">
              <a:avLst/>
            </a:prstTxWarp>
          </a:bodyPr>
          <a:lstStyle>
            <a:lvl1pPr algn="r" defTabSz="963613">
              <a:lnSpc>
                <a:spcPct val="100000"/>
              </a:lnSpc>
              <a:spcBef>
                <a:spcPct val="0"/>
              </a:spcBef>
              <a:buSzTx/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92" tIns="48496" rIns="96992" bIns="48496" numCol="1" anchor="b" anchorCtr="0" compatLnSpc="1">
            <a:prstTxWarp prst="textNoShape">
              <a:avLst/>
            </a:prstTxWarp>
          </a:bodyPr>
          <a:lstStyle>
            <a:lvl1pPr algn="l" defTabSz="963613">
              <a:lnSpc>
                <a:spcPct val="100000"/>
              </a:lnSpc>
              <a:spcBef>
                <a:spcPct val="0"/>
              </a:spcBef>
              <a:buSzTx/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92" tIns="48496" rIns="96992" bIns="48496" numCol="1" anchor="b" anchorCtr="0" compatLnSpc="1">
            <a:prstTxWarp prst="textNoShape">
              <a:avLst/>
            </a:prstTxWarp>
          </a:bodyPr>
          <a:lstStyle>
            <a:lvl1pPr algn="r" defTabSz="963613">
              <a:lnSpc>
                <a:spcPct val="100000"/>
              </a:lnSpc>
              <a:spcBef>
                <a:spcPct val="0"/>
              </a:spcBef>
              <a:buSzTx/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2B081099-E236-4194-B078-549A2EA6E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67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92" tIns="48496" rIns="96992" bIns="48496" numCol="1" anchor="t" anchorCtr="0" compatLnSpc="1">
            <a:prstTxWarp prst="textNoShape">
              <a:avLst/>
            </a:prstTxWarp>
          </a:bodyPr>
          <a:lstStyle>
            <a:lvl1pPr algn="l" defTabSz="963613">
              <a:lnSpc>
                <a:spcPct val="100000"/>
              </a:lnSpc>
              <a:spcBef>
                <a:spcPct val="0"/>
              </a:spcBef>
              <a:buSzTx/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92" tIns="48496" rIns="96992" bIns="48496" numCol="1" anchor="t" anchorCtr="0" compatLnSpc="1">
            <a:prstTxWarp prst="textNoShape">
              <a:avLst/>
            </a:prstTxWarp>
          </a:bodyPr>
          <a:lstStyle>
            <a:lvl1pPr algn="r" defTabSz="963613">
              <a:lnSpc>
                <a:spcPct val="100000"/>
              </a:lnSpc>
              <a:spcBef>
                <a:spcPct val="0"/>
              </a:spcBef>
              <a:buSzTx/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2313"/>
            <a:ext cx="4795838" cy="35972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92" tIns="48496" rIns="96992" bIns="484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92" tIns="48496" rIns="96992" bIns="48496" numCol="1" anchor="b" anchorCtr="0" compatLnSpc="1">
            <a:prstTxWarp prst="textNoShape">
              <a:avLst/>
            </a:prstTxWarp>
          </a:bodyPr>
          <a:lstStyle>
            <a:lvl1pPr algn="l" defTabSz="963613">
              <a:lnSpc>
                <a:spcPct val="100000"/>
              </a:lnSpc>
              <a:spcBef>
                <a:spcPct val="0"/>
              </a:spcBef>
              <a:buSzTx/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92" tIns="48496" rIns="96992" bIns="48496" numCol="1" anchor="b" anchorCtr="0" compatLnSpc="1">
            <a:prstTxWarp prst="textNoShape">
              <a:avLst/>
            </a:prstTxWarp>
          </a:bodyPr>
          <a:lstStyle>
            <a:lvl1pPr algn="r" defTabSz="963613">
              <a:lnSpc>
                <a:spcPct val="100000"/>
              </a:lnSpc>
              <a:spcBef>
                <a:spcPct val="0"/>
              </a:spcBef>
              <a:buSzTx/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555D6FE8-6B29-4289-9167-009D3ED8C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79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4144964" y="9120189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992" tIns="48496" rIns="96992" bIns="48496" anchor="b"/>
          <a:lstStyle/>
          <a:p>
            <a:pPr algn="r" defTabSz="963613">
              <a:lnSpc>
                <a:spcPct val="100000"/>
              </a:lnSpc>
              <a:spcBef>
                <a:spcPct val="0"/>
              </a:spcBef>
              <a:buSzTx/>
            </a:pPr>
            <a:fld id="{E31FDB33-AB31-49BF-8B15-E8A3950C9A6F}" type="slidenum">
              <a:rPr lang="en-US" sz="1300" b="0">
                <a:latin typeface="Times New Roman" pitchFamily="18" charset="0"/>
              </a:rPr>
              <a:pPr algn="r" defTabSz="963613">
                <a:lnSpc>
                  <a:spcPct val="100000"/>
                </a:lnSpc>
                <a:spcBef>
                  <a:spcPct val="0"/>
                </a:spcBef>
                <a:buSzTx/>
              </a:pPr>
              <a:t>1</a:t>
            </a:fld>
            <a:endParaRPr lang="en-US" sz="1300" b="0">
              <a:latin typeface="Times New Roman" pitchFamily="18" charset="0"/>
            </a:endParaRPr>
          </a:p>
        </p:txBody>
      </p:sp>
      <p:sp>
        <p:nvSpPr>
          <p:cNvPr id="501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5018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19587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</a:rPr>
              <a:t>GEO BON is still a work in progress.  And</a:t>
            </a:r>
            <a:r>
              <a:rPr lang="en-US" baseline="0" dirty="0" smtClean="0">
                <a:latin typeface="Times New Roman" pitchFamily="18" charset="0"/>
              </a:rPr>
              <a:t> t</a:t>
            </a:r>
            <a:r>
              <a:rPr lang="en-US" dirty="0" smtClean="0">
                <a:latin typeface="Times New Roman" pitchFamily="18" charset="0"/>
              </a:rPr>
              <a:t>he ideas presented here on MRV for biodiversity are also still being formulated, but it does look like GEO BON can play an important</a:t>
            </a:r>
            <a:r>
              <a:rPr lang="en-US" baseline="0" dirty="0" smtClean="0">
                <a:latin typeface="Times New Roman" pitchFamily="18" charset="0"/>
              </a:rPr>
              <a:t> role, just like it will play in helping CBD countries track progress toward their biodiversity goals.  There may be similarities to both the </a:t>
            </a:r>
            <a:r>
              <a:rPr lang="en-US" baseline="0" dirty="0" err="1" smtClean="0">
                <a:latin typeface="Times New Roman" pitchFamily="18" charset="0"/>
              </a:rPr>
              <a:t>CBD</a:t>
            </a:r>
            <a:r>
              <a:rPr lang="en-US" baseline="0" dirty="0" smtClean="0">
                <a:latin typeface="Times New Roman" pitchFamily="18" charset="0"/>
              </a:rPr>
              <a:t> work, as well as </a:t>
            </a:r>
            <a:r>
              <a:rPr lang="en-US" baseline="0" dirty="0" err="1" smtClean="0">
                <a:latin typeface="Times New Roman" pitchFamily="18" charset="0"/>
              </a:rPr>
              <a:t>UNFCCC</a:t>
            </a:r>
            <a:r>
              <a:rPr lang="en-US" baseline="0" dirty="0" smtClean="0">
                <a:latin typeface="Times New Roman" pitchFamily="18" charset="0"/>
              </a:rPr>
              <a:t> (</a:t>
            </a:r>
            <a:r>
              <a:rPr lang="en-US" baseline="0" dirty="0" err="1" smtClean="0">
                <a:latin typeface="Times New Roman" pitchFamily="18" charset="0"/>
              </a:rPr>
              <a:t>eg</a:t>
            </a:r>
            <a:r>
              <a:rPr lang="en-US" baseline="0" dirty="0" smtClean="0">
                <a:latin typeface="Times New Roman" pitchFamily="18" charset="0"/>
              </a:rPr>
              <a:t>, the 3-tier approach)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Driver Pressure</a:t>
            </a:r>
            <a:r>
              <a:rPr lang="en-US" baseline="0" dirty="0" smtClean="0"/>
              <a:t> State Response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D6FE8-6B29-4289-9167-009D3ED8CB4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76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Land cover—primary</a:t>
            </a:r>
          </a:p>
          <a:p>
            <a:r>
              <a:rPr lang="en-US" dirty="0" smtClean="0"/>
              <a:t>Measures of ecosystem function—in between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D6FE8-6B29-4289-9167-009D3ED8CB4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98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D6FE8-6B29-4289-9167-009D3ED8CB4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05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D6FE8-6B29-4289-9167-009D3ED8CB4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05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D6FE8-6B29-4289-9167-009D3ED8CB4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06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D6FE8-6B29-4289-9167-009D3ED8CB4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06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D6FE8-6B29-4289-9167-009D3ED8CB4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49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D6FE8-6B29-4289-9167-009D3ED8CB4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28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D6FE8-6B29-4289-9167-009D3ED8CB4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28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D6FE8-6B29-4289-9167-009D3ED8CB4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04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D6FE8-6B29-4289-9167-009D3ED8CB4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452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D6FE8-6B29-4289-9167-009D3ED8CB4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669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D6FE8-6B29-4289-9167-009D3ED8CB4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074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D6FE8-6B29-4289-9167-009D3ED8CB4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032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</a:t>
            </a:r>
            <a:r>
              <a:rPr lang="en-US" baseline="0" dirty="0" smtClean="0"/>
              <a:t> on the role for RS, not the </a:t>
            </a:r>
            <a:r>
              <a:rPr lang="en-US" baseline="0" dirty="0" err="1" smtClean="0"/>
              <a:t>EBV</a:t>
            </a:r>
            <a:r>
              <a:rPr lang="en-US" baseline="0" dirty="0" smtClean="0"/>
              <a:t> </a:t>
            </a:r>
            <a:r>
              <a:rPr lang="en-US" baseline="0" smtClean="0"/>
              <a:t>list itself.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D6FE8-6B29-4289-9167-009D3ED8CB4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280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r>
              <a:rPr lang="en-US" baseline="0" dirty="0" smtClean="0"/>
              <a:t> The purely genetic EBVs have been hidden to make the number we deal with manageable.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D6FE8-6B29-4289-9167-009D3ED8CB4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55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Atmosphere, ocean,</a:t>
            </a:r>
            <a:r>
              <a:rPr lang="en-US" baseline="0" dirty="0" smtClean="0"/>
              <a:t> terrestrial, about 50 in 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D6FE8-6B29-4289-9167-009D3ED8CB4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67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Also, “blessing” a</a:t>
            </a:r>
            <a:r>
              <a:rPr lang="en-US" baseline="0" dirty="0" smtClean="0"/>
              <a:t> variable as an </a:t>
            </a:r>
            <a:r>
              <a:rPr lang="en-US" baseline="0" dirty="0" err="1" smtClean="0"/>
              <a:t>ECV</a:t>
            </a:r>
            <a:r>
              <a:rPr lang="en-US" baseline="0" dirty="0" smtClean="0"/>
              <a:t> gives it visibility and emphasis, highlighting it as a need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D6FE8-6B29-4289-9167-009D3ED8CB4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88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D6FE8-6B29-4289-9167-009D3ED8CB4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58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Purpose: (note—users</a:t>
            </a:r>
            <a:r>
              <a:rPr lang="en-US" baseline="0" dirty="0" smtClean="0"/>
              <a:t> below might use derived indicators, not necessarily the EBVs directly)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CBD:</a:t>
            </a:r>
            <a:r>
              <a:rPr lang="en-US" baseline="0" dirty="0" smtClean="0"/>
              <a:t> evaluation and reporting on progress towards 2020 targets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IPBES: Assessments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Policy makers, managers, researchers: information driving decisions and research directions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NGOs, to monitor progress towards their conservation goals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EO Community: identifying observational gaps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D6FE8-6B29-4289-9167-009D3ED8CB4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79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EBV meeting:</a:t>
            </a:r>
          </a:p>
          <a:p>
            <a:r>
              <a:rPr lang="en-US" dirty="0" smtClean="0"/>
              <a:t>~35</a:t>
            </a:r>
            <a:r>
              <a:rPr lang="en-US" baseline="0" dirty="0" smtClean="0"/>
              <a:t> participants, 3 days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Marine, freshwater, terrestrial; ecosystems, species, genes; RS and ground-based; 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[Genes—subsumed into other areas]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D6FE8-6B29-4289-9167-009D3ED8CB4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92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~30 total</a:t>
            </a:r>
          </a:p>
          <a:p>
            <a:r>
              <a:rPr lang="en-US" dirty="0" smtClean="0"/>
              <a:t>Note:</a:t>
            </a:r>
            <a:r>
              <a:rPr lang="en-US" baseline="0" dirty="0" smtClean="0"/>
              <a:t> In these examples, all (except, perhaps, the first one) are generalizable to all habitats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D6FE8-6B29-4289-9167-009D3ED8CB4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46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dirty="0" smtClean="0"/>
              <a:t>Balance among…Challenging</a:t>
            </a:r>
            <a:r>
              <a:rPr lang="en-US" baseline="0" dirty="0" smtClean="0"/>
              <a:t> because…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Everybody</a:t>
            </a:r>
            <a:r>
              <a:rPr lang="en-US" baseline="0" dirty="0" smtClean="0"/>
              <a:t> has their own opinion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Being complete</a:t>
            </a:r>
            <a:r>
              <a:rPr lang="en-US" baseline="0" dirty="0" smtClean="0"/>
              <a:t> and all-inclusive,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do-able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Being 100% consistent,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practical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Being perfect,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getting it done and updating it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Should politics affect them,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, including hot topics that are easily funded?</a:t>
            </a:r>
          </a:p>
          <a:p>
            <a:pPr marL="0" indent="0">
              <a:buFont typeface="Arial" pitchFamily="34" charset="0"/>
              <a:buNone/>
            </a:pPr>
            <a:r>
              <a:rPr lang="en-US" baseline="0" dirty="0" smtClean="0"/>
              <a:t>Multiple Parameters,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 phenology has timing of feeding, reproduction, migration….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D6FE8-6B29-4289-9167-009D3ED8CB4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97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92075" y="628650"/>
            <a:ext cx="8975725" cy="0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defRPr/>
            </a:pPr>
            <a:endParaRPr lang="en-US" sz="14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134225" cy="417512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57275"/>
            <a:ext cx="8382000" cy="5367338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  <a:lvl2pPr>
              <a:defRPr>
                <a:solidFill>
                  <a:srgbClr val="FFCC00"/>
                </a:solidFill>
              </a:defRPr>
            </a:lvl2pPr>
            <a:lvl3pPr>
              <a:defRPr>
                <a:solidFill>
                  <a:srgbClr val="FFCC00"/>
                </a:solidFill>
              </a:defRPr>
            </a:lvl3pPr>
            <a:lvl4pPr>
              <a:defRPr>
                <a:solidFill>
                  <a:srgbClr val="FFCC00"/>
                </a:solidFill>
              </a:defRPr>
            </a:lvl4pPr>
            <a:lvl5pPr>
              <a:defRPr>
                <a:solidFill>
                  <a:srgbClr val="FFCC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86800" y="6629401"/>
            <a:ext cx="457200" cy="210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EFCFE4E-BC4A-41F8-B166-73A2A53363BC}" type="slidenum">
              <a:rPr lang="en-US" sz="1200" smtClean="0">
                <a:solidFill>
                  <a:srgbClr val="FFCC00"/>
                </a:solidFill>
              </a:rPr>
              <a:pPr/>
              <a:t>‹#›</a:t>
            </a:fld>
            <a:endParaRPr lang="en-US" sz="12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92075" y="628650"/>
            <a:ext cx="8975725" cy="0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defRPr/>
            </a:pPr>
            <a:endParaRPr lang="en-US" sz="1400" b="0"/>
          </a:p>
        </p:txBody>
      </p:sp>
      <p:sp>
        <p:nvSpPr>
          <p:cNvPr id="5" name="TextBox 4"/>
          <p:cNvSpPr txBox="1"/>
          <p:nvPr/>
        </p:nvSpPr>
        <p:spPr>
          <a:xfrm>
            <a:off x="8686800" y="6629401"/>
            <a:ext cx="457200" cy="210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EFCFE4E-BC4A-41F8-B166-73A2A53363BC}" type="slidenum">
              <a:rPr lang="en-US" sz="1200" smtClean="0">
                <a:solidFill>
                  <a:srgbClr val="FFCC00"/>
                </a:solidFill>
              </a:rPr>
              <a:pPr/>
              <a:t>‹#›</a:t>
            </a:fld>
            <a:endParaRPr lang="en-US" sz="12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362200"/>
            <a:ext cx="7134225" cy="558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686800" y="6629401"/>
            <a:ext cx="457200" cy="210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EFCFE4E-BC4A-41F8-B166-73A2A53363BC}" type="slidenum">
              <a:rPr lang="en-US" sz="1200" smtClean="0">
                <a:solidFill>
                  <a:srgbClr val="FFCC00"/>
                </a:solidFill>
              </a:rPr>
              <a:pPr/>
              <a:t>‹#›</a:t>
            </a:fld>
            <a:endParaRPr lang="en-US" sz="12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86800" y="6629401"/>
            <a:ext cx="457200" cy="210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EFCFE4E-BC4A-41F8-B166-73A2A53363BC}" type="slidenum">
              <a:rPr lang="en-US" sz="1200" smtClean="0">
                <a:solidFill>
                  <a:srgbClr val="FFCC00"/>
                </a:solidFill>
              </a:rPr>
              <a:pPr/>
              <a:t>‹#›</a:t>
            </a:fld>
            <a:endParaRPr lang="en-US" sz="12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57275"/>
            <a:ext cx="8099425" cy="536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1113"/>
            <a:ext cx="71342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002588" y="6705600"/>
            <a:ext cx="1141412" cy="150813"/>
          </a:xfrm>
          <a:prstGeom prst="rect">
            <a:avLst/>
          </a:prstGeom>
          <a:ln>
            <a:solidFill>
              <a:srgbClr val="FFC000"/>
            </a:solidFill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SzTx/>
              <a:defRPr sz="1000">
                <a:solidFill>
                  <a:srgbClr val="FFCC00"/>
                </a:solidFill>
                <a:latin typeface="Univers" pitchFamily="34" charset="-18"/>
              </a:defRPr>
            </a:lvl1pPr>
          </a:lstStyle>
          <a:p>
            <a:pPr>
              <a:defRPr/>
            </a:pPr>
            <a:fld id="{19AA2219-D40F-4636-8B25-1702EF1989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</p:sldLayoutIdLst>
  <p:hf hdr="0" ftr="0" dt="0"/>
  <p:txStyles>
    <p:titleStyle>
      <a:lvl1pPr algn="ctr" defTabSz="871538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Arial" charset="0"/>
          <a:ea typeface="+mj-ea"/>
          <a:cs typeface="+mj-cs"/>
        </a:defRPr>
      </a:lvl1pPr>
      <a:lvl2pPr algn="ctr" defTabSz="871538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defTabSz="871538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defTabSz="871538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defTabSz="871538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defTabSz="871538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defTabSz="871538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defTabSz="871538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defTabSz="871538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403225" indent="-403225" algn="l" defTabSz="871538" rtl="0" eaLnBrk="1" fontAlgn="base" hangingPunct="1">
        <a:lnSpc>
          <a:spcPct val="105000"/>
        </a:lnSpc>
        <a:spcBef>
          <a:spcPct val="30000"/>
        </a:spcBef>
        <a:spcAft>
          <a:spcPct val="0"/>
        </a:spcAft>
        <a:buFont typeface="Wingdings" pitchFamily="2" charset="2"/>
        <a:buChar char="q"/>
        <a:defRPr sz="2800" b="1">
          <a:solidFill>
            <a:srgbClr val="FFCC00"/>
          </a:solidFill>
          <a:latin typeface="Arial" charset="0"/>
          <a:ea typeface="+mn-ea"/>
          <a:cs typeface="+mn-cs"/>
        </a:defRPr>
      </a:lvl1pPr>
      <a:lvl2pPr marL="800100" indent="-228600" algn="l" defTabSz="871538" rtl="0" eaLnBrk="1" fontAlgn="base" hangingPunct="1">
        <a:lnSpc>
          <a:spcPct val="105000"/>
        </a:lnSpc>
        <a:spcBef>
          <a:spcPct val="30000"/>
        </a:spcBef>
        <a:spcAft>
          <a:spcPct val="0"/>
        </a:spcAft>
        <a:buSzPct val="110000"/>
        <a:buChar char="•"/>
        <a:defRPr sz="2800" b="1">
          <a:solidFill>
            <a:srgbClr val="FFCC00"/>
          </a:solidFill>
          <a:latin typeface="Arial" charset="0"/>
        </a:defRPr>
      </a:lvl2pPr>
      <a:lvl3pPr marL="1143000" indent="-228600" algn="l" defTabSz="871538" rtl="0" eaLnBrk="1" fontAlgn="base" hangingPunct="1">
        <a:lnSpc>
          <a:spcPct val="105000"/>
        </a:lnSpc>
        <a:spcBef>
          <a:spcPct val="30000"/>
        </a:spcBef>
        <a:spcAft>
          <a:spcPct val="0"/>
        </a:spcAft>
        <a:buSzPct val="75000"/>
        <a:buChar char="•"/>
        <a:defRPr sz="2800" b="1">
          <a:solidFill>
            <a:srgbClr val="FFCC00"/>
          </a:solidFill>
          <a:latin typeface="Arial" charset="0"/>
        </a:defRPr>
      </a:lvl3pPr>
      <a:lvl4pPr marL="1598613" indent="-227013" algn="l" defTabSz="871538" rtl="0" eaLnBrk="1" fontAlgn="base" hangingPunct="1">
        <a:lnSpc>
          <a:spcPct val="105000"/>
        </a:lnSpc>
        <a:spcBef>
          <a:spcPct val="30000"/>
        </a:spcBef>
        <a:spcAft>
          <a:spcPct val="0"/>
        </a:spcAft>
        <a:buChar char="–"/>
        <a:defRPr sz="2800" b="1">
          <a:solidFill>
            <a:srgbClr val="FFCC00"/>
          </a:solidFill>
          <a:latin typeface="Arial" charset="0"/>
        </a:defRPr>
      </a:lvl4pPr>
      <a:lvl5pPr marL="2058988" indent="-230188" algn="l" defTabSz="871538" rtl="0" eaLnBrk="1" fontAlgn="base" hangingPunct="1">
        <a:lnSpc>
          <a:spcPct val="105000"/>
        </a:lnSpc>
        <a:spcBef>
          <a:spcPct val="30000"/>
        </a:spcBef>
        <a:spcAft>
          <a:spcPct val="0"/>
        </a:spcAft>
        <a:buChar char="–"/>
        <a:defRPr sz="2800" b="1">
          <a:solidFill>
            <a:srgbClr val="FFCC00"/>
          </a:solidFill>
          <a:latin typeface="Arial" charset="0"/>
        </a:defRPr>
      </a:lvl5pPr>
      <a:lvl6pPr marL="2516188" indent="-230188" algn="l" defTabSz="871538" rtl="0" eaLnBrk="1" fontAlgn="base" hangingPunct="1">
        <a:lnSpc>
          <a:spcPct val="105000"/>
        </a:lnSpc>
        <a:spcBef>
          <a:spcPct val="3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6pPr>
      <a:lvl7pPr marL="2973388" indent="-230188" algn="l" defTabSz="871538" rtl="0" eaLnBrk="1" fontAlgn="base" hangingPunct="1">
        <a:lnSpc>
          <a:spcPct val="105000"/>
        </a:lnSpc>
        <a:spcBef>
          <a:spcPct val="3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7pPr>
      <a:lvl8pPr marL="3430588" indent="-230188" algn="l" defTabSz="871538" rtl="0" eaLnBrk="1" fontAlgn="base" hangingPunct="1">
        <a:lnSpc>
          <a:spcPct val="105000"/>
        </a:lnSpc>
        <a:spcBef>
          <a:spcPct val="3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8pPr>
      <a:lvl9pPr marL="3887788" indent="-230188" algn="l" defTabSz="871538" rtl="0" eaLnBrk="1" fontAlgn="base" hangingPunct="1">
        <a:lnSpc>
          <a:spcPct val="105000"/>
        </a:lnSpc>
        <a:spcBef>
          <a:spcPct val="3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027" descr="NASALogoNoWor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30163"/>
            <a:ext cx="685800" cy="552450"/>
          </a:xfrm>
          <a:prstGeom prst="rect">
            <a:avLst/>
          </a:prstGeom>
          <a:solidFill>
            <a:srgbClr val="000046"/>
          </a:solidFill>
          <a:ln w="9525">
            <a:noFill/>
            <a:miter lim="800000"/>
            <a:headEnd/>
            <a:tailEnd/>
          </a:ln>
        </p:spPr>
      </p:pic>
      <p:sp>
        <p:nvSpPr>
          <p:cNvPr id="3076" name="Rectangle 1028"/>
          <p:cNvSpPr>
            <a:spLocks noChangeArrowheads="1"/>
          </p:cNvSpPr>
          <p:nvPr/>
        </p:nvSpPr>
        <p:spPr bwMode="auto">
          <a:xfrm>
            <a:off x="6934200" y="6087916"/>
            <a:ext cx="2209800" cy="70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0"/>
              </a:spcBef>
              <a:buSzTx/>
            </a:pPr>
            <a:r>
              <a:rPr lang="en-US" sz="900" b="0" dirty="0">
                <a:solidFill>
                  <a:srgbClr val="FFCC00"/>
                </a:solidFill>
              </a:rPr>
              <a:t>Gary </a:t>
            </a:r>
            <a:r>
              <a:rPr lang="en-US" sz="900" b="0" dirty="0" smtClean="0">
                <a:solidFill>
                  <a:srgbClr val="FFCC00"/>
                </a:solidFill>
              </a:rPr>
              <a:t>GELLER</a:t>
            </a: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SzTx/>
            </a:pPr>
            <a:r>
              <a:rPr lang="en-US" sz="900" b="0" dirty="0" smtClean="0">
                <a:solidFill>
                  <a:srgbClr val="FFCC00"/>
                </a:solidFill>
              </a:rPr>
              <a:t>NASA Ecological Forecasting Program</a:t>
            </a:r>
            <a:endParaRPr lang="en-US" sz="900" b="0" dirty="0">
              <a:solidFill>
                <a:srgbClr val="FFCC00"/>
              </a:solidFill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SzTx/>
            </a:pPr>
            <a:r>
              <a:rPr lang="en-US" sz="900" b="0" dirty="0" smtClean="0">
                <a:solidFill>
                  <a:srgbClr val="FFCC00"/>
                </a:solidFill>
              </a:rPr>
              <a:t>Jet </a:t>
            </a:r>
            <a:r>
              <a:rPr lang="en-US" sz="900" b="0" dirty="0">
                <a:solidFill>
                  <a:srgbClr val="FFCC00"/>
                </a:solidFill>
              </a:rPr>
              <a:t>Propulsion Laboratory</a:t>
            </a: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SzTx/>
            </a:pPr>
            <a:r>
              <a:rPr lang="en-US" sz="900" b="0" dirty="0">
                <a:solidFill>
                  <a:srgbClr val="FFCC00"/>
                </a:solidFill>
              </a:rPr>
              <a:t>California Institute of Technology</a:t>
            </a:r>
          </a:p>
        </p:txBody>
      </p:sp>
      <p:sp>
        <p:nvSpPr>
          <p:cNvPr id="3077" name="Rectangle 1029"/>
          <p:cNvSpPr>
            <a:spLocks noChangeArrowheads="1"/>
          </p:cNvSpPr>
          <p:nvPr/>
        </p:nvSpPr>
        <p:spPr bwMode="auto">
          <a:xfrm>
            <a:off x="6934200" y="3276600"/>
            <a:ext cx="2209800" cy="96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0"/>
              </a:spcBef>
              <a:buSzTx/>
            </a:pPr>
            <a:endParaRPr lang="en-US" sz="1200" dirty="0"/>
          </a:p>
          <a:p>
            <a:pPr>
              <a:lnSpc>
                <a:spcPct val="110000"/>
              </a:lnSpc>
              <a:buSzTx/>
            </a:pPr>
            <a:r>
              <a:rPr lang="en-US" sz="1200" dirty="0" smtClean="0">
                <a:solidFill>
                  <a:srgbClr val="FFC000"/>
                </a:solidFill>
              </a:rPr>
              <a:t>NASA Biodiversity and Ecological Forecasting Team Meeting</a:t>
            </a:r>
          </a:p>
        </p:txBody>
      </p:sp>
      <p:sp>
        <p:nvSpPr>
          <p:cNvPr id="3078" name="Rectangle 1030"/>
          <p:cNvSpPr>
            <a:spLocks noChangeArrowheads="1"/>
          </p:cNvSpPr>
          <p:nvPr/>
        </p:nvSpPr>
        <p:spPr bwMode="auto">
          <a:xfrm>
            <a:off x="6934200" y="4246416"/>
            <a:ext cx="2133600" cy="61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0"/>
              </a:spcBef>
              <a:buSzTx/>
            </a:pPr>
            <a:r>
              <a:rPr lang="en-US" sz="1200" dirty="0" smtClean="0">
                <a:solidFill>
                  <a:srgbClr val="FFCC00"/>
                </a:solidFill>
              </a:rPr>
              <a:t>Seattle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buSzTx/>
            </a:pPr>
            <a:r>
              <a:rPr lang="en-US" sz="1200" dirty="0" smtClean="0">
                <a:solidFill>
                  <a:srgbClr val="FFCC00"/>
                </a:solidFill>
              </a:rPr>
              <a:t>25-27 April 2012</a:t>
            </a:r>
            <a:endParaRPr lang="en-US" sz="1200" dirty="0">
              <a:solidFill>
                <a:srgbClr val="FFCC00"/>
              </a:solidFill>
            </a:endParaRPr>
          </a:p>
        </p:txBody>
      </p:sp>
      <p:sp>
        <p:nvSpPr>
          <p:cNvPr id="3079" name="Rectangle 1031"/>
          <p:cNvSpPr>
            <a:spLocks noChangeArrowheads="1"/>
          </p:cNvSpPr>
          <p:nvPr/>
        </p:nvSpPr>
        <p:spPr bwMode="auto">
          <a:xfrm>
            <a:off x="0" y="208092"/>
            <a:ext cx="2971800" cy="24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0"/>
              </a:spcBef>
              <a:buSzTx/>
            </a:pPr>
            <a:r>
              <a:rPr lang="en-US" sz="1000" b="0" dirty="0">
                <a:solidFill>
                  <a:srgbClr val="FFCC00"/>
                </a:solidFill>
              </a:rPr>
              <a:t>National Aeronautics and Space Administration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-23821" y="6530246"/>
            <a:ext cx="4926029" cy="26225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en-US" sz="1000" b="0" dirty="0">
                <a:solidFill>
                  <a:srgbClr val="FFCC00"/>
                </a:solidFill>
              </a:rPr>
              <a:t>(c) </a:t>
            </a:r>
            <a:r>
              <a:rPr lang="en-US" sz="1000" b="0" dirty="0" smtClean="0">
                <a:solidFill>
                  <a:srgbClr val="FFCC00"/>
                </a:solidFill>
              </a:rPr>
              <a:t>2012 California Institute </a:t>
            </a:r>
            <a:r>
              <a:rPr lang="en-US" sz="1000" b="0" dirty="0">
                <a:solidFill>
                  <a:srgbClr val="FFCC00"/>
                </a:solidFill>
              </a:rPr>
              <a:t>of Technology. Government sponsorship acknowledged.</a:t>
            </a:r>
          </a:p>
        </p:txBody>
      </p:sp>
      <p:pic>
        <p:nvPicPr>
          <p:cNvPr id="3081" name="Picture 2" descr="http://l.yimg.com/g/images/spacebal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-12700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4" descr="http://l.yimg.com/g/images/spacebal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-12700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6" descr="http://l.yimg.com/g/images/spacebal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-12700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8" descr="http://l.yimg.com/g/images/spacebal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-12700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763000" cy="1371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3000" dirty="0" smtClean="0"/>
              <a:t>Essential Biodiversity Variables (EBVs)</a:t>
            </a:r>
            <a:endParaRPr lang="en-US" sz="3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15136"/>
            <a:ext cx="2876550" cy="373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74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</a:t>
            </a:r>
            <a:r>
              <a:rPr lang="en-US" dirty="0" err="1" smtClean="0"/>
              <a:t>EBV</a:t>
            </a:r>
            <a:r>
              <a:rPr lang="en-US" dirty="0" smtClean="0"/>
              <a:t>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Biological</a:t>
            </a:r>
          </a:p>
          <a:p>
            <a:r>
              <a:rPr lang="en-US" dirty="0" smtClean="0"/>
              <a:t>Important for understanding change</a:t>
            </a:r>
          </a:p>
          <a:p>
            <a:r>
              <a:rPr lang="en-US" dirty="0" smtClean="0"/>
              <a:t>Technically and affordably feasible, now or soon</a:t>
            </a:r>
          </a:p>
          <a:p>
            <a:r>
              <a:rPr lang="en-US" dirty="0" err="1" smtClean="0"/>
              <a:t>Generalisable</a:t>
            </a:r>
            <a:r>
              <a:rPr lang="en-US" dirty="0" smtClean="0"/>
              <a:t>—applicable to many forms of biodiversity</a:t>
            </a:r>
          </a:p>
          <a:p>
            <a:r>
              <a:rPr lang="en-US" dirty="0" smtClean="0"/>
              <a:t>Focus on “state” variables (</a:t>
            </a:r>
            <a:r>
              <a:rPr lang="en-US" dirty="0" err="1" smtClean="0"/>
              <a:t>DPSR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2124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</a:t>
            </a:r>
            <a:r>
              <a:rPr lang="en-US" dirty="0" err="1" smtClean="0"/>
              <a:t>vs</a:t>
            </a:r>
            <a:r>
              <a:rPr lang="en-US" dirty="0" smtClean="0"/>
              <a:t> Derived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72" y="3657600"/>
            <a:ext cx="8382000" cy="2819400"/>
          </a:xfrm>
        </p:spPr>
        <p:txBody>
          <a:bodyPr/>
          <a:lstStyle/>
          <a:p>
            <a:r>
              <a:rPr lang="en-US" dirty="0" smtClean="0"/>
              <a:t>Primary—measured “directly”</a:t>
            </a:r>
          </a:p>
          <a:p>
            <a:r>
              <a:rPr lang="en-US" dirty="0" smtClean="0"/>
              <a:t>Derived—calculated or modeled using a variety of inputs</a:t>
            </a:r>
          </a:p>
          <a:p>
            <a:r>
              <a:rPr lang="en-US" dirty="0" smtClean="0"/>
              <a:t>EBVs tend towards the Primary side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847014" y="1676400"/>
            <a:ext cx="7467600" cy="0"/>
          </a:xfrm>
          <a:prstGeom prst="lin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847014" y="1371600"/>
            <a:ext cx="0" cy="533400"/>
          </a:xfrm>
          <a:prstGeom prst="lin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8314614" y="1371600"/>
            <a:ext cx="0" cy="533400"/>
          </a:xfrm>
          <a:prstGeom prst="lin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87444" y="1981200"/>
            <a:ext cx="1521570" cy="755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C00"/>
                </a:solidFill>
              </a:rPr>
              <a:t>Highly</a:t>
            </a:r>
          </a:p>
          <a:p>
            <a:r>
              <a:rPr lang="en-US" dirty="0" smtClean="0">
                <a:solidFill>
                  <a:srgbClr val="FFCC00"/>
                </a:solidFill>
              </a:rPr>
              <a:t>Primary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63862" y="1981200"/>
            <a:ext cx="1503938" cy="755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C00"/>
                </a:solidFill>
              </a:rPr>
              <a:t>Highly</a:t>
            </a:r>
          </a:p>
          <a:p>
            <a:r>
              <a:rPr lang="en-US" dirty="0" smtClean="0">
                <a:solidFill>
                  <a:srgbClr val="FFCC00"/>
                </a:solidFill>
              </a:rPr>
              <a:t>Derived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772" y="2682554"/>
            <a:ext cx="912429" cy="289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CC00"/>
                </a:solidFill>
              </a:rPr>
              <a:t>(DBH)</a:t>
            </a:r>
            <a:endParaRPr lang="en-US" sz="2000" dirty="0">
              <a:solidFill>
                <a:srgbClr val="FFCC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01232" y="2710355"/>
            <a:ext cx="1624163" cy="5662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CC00"/>
                </a:solidFill>
              </a:rPr>
              <a:t>(Ecosystem</a:t>
            </a:r>
          </a:p>
          <a:p>
            <a:r>
              <a:rPr lang="en-US" sz="2000" dirty="0" smtClean="0">
                <a:solidFill>
                  <a:srgbClr val="FFCC00"/>
                </a:solidFill>
              </a:rPr>
              <a:t>Services)</a:t>
            </a:r>
            <a:endParaRPr lang="en-US" sz="2000" dirty="0">
              <a:solidFill>
                <a:srgbClr val="FFCC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1034319">
            <a:off x="2337029" y="5457371"/>
            <a:ext cx="3696846" cy="5254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n w="18000">
                  <a:solidFill>
                    <a:srgbClr val="FF3300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Controversy!</a:t>
            </a:r>
            <a:endParaRPr lang="en-US" sz="4400" dirty="0">
              <a:ln w="18000">
                <a:solidFill>
                  <a:srgbClr val="FF3300"/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1034319">
            <a:off x="7663937" y="2828188"/>
            <a:ext cx="1298753" cy="230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n w="18000">
                  <a:solidFill>
                    <a:srgbClr val="FF3300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Controversy!</a:t>
            </a:r>
            <a:endParaRPr lang="en-US" sz="1400" dirty="0">
              <a:ln w="18000">
                <a:solidFill>
                  <a:srgbClr val="FF3300"/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4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Realm</a:t>
            </a:r>
            <a:endParaRPr lang="en-US" dirty="0"/>
          </a:p>
          <a:p>
            <a:pPr lvl="1"/>
            <a:r>
              <a:rPr lang="en-US" dirty="0"/>
              <a:t>Marine</a:t>
            </a:r>
          </a:p>
          <a:p>
            <a:pPr lvl="1"/>
            <a:r>
              <a:rPr lang="en-US" dirty="0"/>
              <a:t>Freshwater</a:t>
            </a:r>
          </a:p>
          <a:p>
            <a:pPr lvl="1"/>
            <a:r>
              <a:rPr lang="en-US" dirty="0"/>
              <a:t>Terrestrial</a:t>
            </a:r>
          </a:p>
          <a:p>
            <a:r>
              <a:rPr lang="en-US" dirty="0" smtClean="0"/>
              <a:t>Levels of biodiversity</a:t>
            </a:r>
          </a:p>
          <a:p>
            <a:pPr lvl="1"/>
            <a:r>
              <a:rPr lang="en-US" dirty="0" smtClean="0"/>
              <a:t>Ecosystem</a:t>
            </a:r>
          </a:p>
          <a:p>
            <a:pPr lvl="1"/>
            <a:r>
              <a:rPr lang="en-US" dirty="0" smtClean="0"/>
              <a:t>Species</a:t>
            </a:r>
          </a:p>
          <a:p>
            <a:pPr lvl="1"/>
            <a:r>
              <a:rPr lang="en-US" dirty="0" smtClean="0"/>
              <a:t>Genes</a:t>
            </a:r>
          </a:p>
          <a:p>
            <a:pPr lvl="1"/>
            <a:r>
              <a:rPr lang="en-US" dirty="0" smtClean="0"/>
              <a:t>Ecosystem services</a:t>
            </a:r>
          </a:p>
        </p:txBody>
      </p:sp>
    </p:spTree>
    <p:extLst>
      <p:ext uri="{BB962C8B-B14F-4D97-AF65-F5344CB8AC3E}">
        <p14:creationId xmlns:p14="http://schemas.microsoft.com/office/powerpoint/2010/main" val="148205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EBV Annotated List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001000" cy="609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44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 Abundance &amp; Occurrence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6" t="5526"/>
          <a:stretch/>
        </p:blipFill>
        <p:spPr bwMode="auto">
          <a:xfrm>
            <a:off x="76200" y="801372"/>
            <a:ext cx="8991600" cy="5975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66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 Traits (1)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" b="1708"/>
          <a:stretch/>
        </p:blipFill>
        <p:spPr bwMode="auto">
          <a:xfrm>
            <a:off x="1219200" y="664792"/>
            <a:ext cx="6477000" cy="619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44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 Traits (2)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5" y="914400"/>
            <a:ext cx="89891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1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113"/>
            <a:ext cx="8763000" cy="558800"/>
          </a:xfrm>
        </p:spPr>
        <p:txBody>
          <a:bodyPr/>
          <a:lstStyle/>
          <a:p>
            <a:r>
              <a:rPr lang="en-US" dirty="0" smtClean="0"/>
              <a:t>Species Pressures + Species Ancillary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92"/>
          <a:stretch/>
        </p:blipFill>
        <p:spPr bwMode="auto">
          <a:xfrm>
            <a:off x="78517" y="1257299"/>
            <a:ext cx="8989283" cy="64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8"/>
          <a:stretch/>
        </p:blipFill>
        <p:spPr bwMode="auto">
          <a:xfrm>
            <a:off x="76200" y="3048000"/>
            <a:ext cx="8989283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98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 Process / Function (1)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9050" y="1333501"/>
            <a:ext cx="9067800" cy="4068266"/>
            <a:chOff x="2781299" y="1524000"/>
            <a:chExt cx="3581401" cy="1606794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65" b="37469"/>
            <a:stretch/>
          </p:blipFill>
          <p:spPr bwMode="auto">
            <a:xfrm>
              <a:off x="2781299" y="1524000"/>
              <a:ext cx="3581156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775" b="59508"/>
            <a:stretch/>
          </p:blipFill>
          <p:spPr bwMode="auto">
            <a:xfrm>
              <a:off x="2781300" y="1794862"/>
              <a:ext cx="3581400" cy="1335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5" name="Straight Connector 4"/>
          <p:cNvCxnSpPr/>
          <p:nvPr/>
        </p:nvCxnSpPr>
        <p:spPr bwMode="auto">
          <a:xfrm flipV="1">
            <a:off x="19053" y="2309586"/>
            <a:ext cx="9143997" cy="16951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2609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 Process / Function (2)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43" b="-1"/>
          <a:stretch/>
        </p:blipFill>
        <p:spPr bwMode="auto">
          <a:xfrm>
            <a:off x="38100" y="1511329"/>
            <a:ext cx="9029700" cy="4196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 flipV="1">
            <a:off x="1314452" y="1362075"/>
            <a:ext cx="6572248" cy="12184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6195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Background: Essential Climate Variables</a:t>
            </a:r>
          </a:p>
          <a:p>
            <a:r>
              <a:rPr lang="en-US" dirty="0" smtClean="0"/>
              <a:t>EBV characteristics</a:t>
            </a:r>
            <a:endParaRPr lang="en-US" dirty="0"/>
          </a:p>
          <a:p>
            <a:r>
              <a:rPr lang="en-US" dirty="0" smtClean="0"/>
              <a:t>Current EBV status</a:t>
            </a:r>
          </a:p>
          <a:p>
            <a:r>
              <a:rPr lang="en-US" dirty="0" smtClean="0"/>
              <a:t>Breakouts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67150"/>
            <a:ext cx="38862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6528743"/>
            <a:ext cx="914400" cy="329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dirty="0" smtClean="0">
                <a:solidFill>
                  <a:srgbClr val="FFCC00"/>
                </a:solidFill>
              </a:rPr>
              <a:t>Wikimedia </a:t>
            </a:r>
          </a:p>
          <a:p>
            <a:pPr algn="r"/>
            <a:r>
              <a:rPr lang="en-US" sz="1000" b="0" dirty="0" smtClean="0">
                <a:solidFill>
                  <a:srgbClr val="FFCC00"/>
                </a:solidFill>
              </a:rPr>
              <a:t>commons</a:t>
            </a:r>
            <a:endParaRPr lang="en-US" sz="1000" b="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6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 Structure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100" y="981075"/>
            <a:ext cx="9119095" cy="4876800"/>
            <a:chOff x="2057400" y="3609975"/>
            <a:chExt cx="4048126" cy="2164897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23" t="14764" r="45557" b="64764"/>
            <a:stretch/>
          </p:blipFill>
          <p:spPr bwMode="auto">
            <a:xfrm>
              <a:off x="2057400" y="3609975"/>
              <a:ext cx="4048126" cy="157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23" t="84332" r="45557" b="7940"/>
            <a:stretch/>
          </p:blipFill>
          <p:spPr bwMode="auto">
            <a:xfrm>
              <a:off x="2057400" y="5181600"/>
              <a:ext cx="4048126" cy="593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944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 Composition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0"/>
          <a:stretch/>
        </p:blipFill>
        <p:spPr bwMode="auto">
          <a:xfrm>
            <a:off x="86881" y="1981200"/>
            <a:ext cx="8980919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84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13"/>
            <a:ext cx="9144000" cy="558800"/>
          </a:xfrm>
        </p:spPr>
        <p:txBody>
          <a:bodyPr/>
          <a:lstStyle/>
          <a:p>
            <a:r>
              <a:rPr lang="en-US" dirty="0" smtClean="0"/>
              <a:t>Ecosystem Response + Pressure + Ancillary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12187"/>
            <a:ext cx="8910322" cy="566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152400" y="2209800"/>
            <a:ext cx="8991600" cy="0"/>
          </a:xfrm>
          <a:prstGeom prst="line">
            <a:avLst/>
          </a:prstGeom>
          <a:noFill/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52400" y="4038600"/>
            <a:ext cx="8991600" cy="0"/>
          </a:xfrm>
          <a:prstGeom prst="line">
            <a:avLst/>
          </a:prstGeom>
          <a:noFill/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52400" y="3962400"/>
            <a:ext cx="8991600" cy="0"/>
          </a:xfrm>
          <a:prstGeom prst="line">
            <a:avLst/>
          </a:prstGeom>
          <a:noFill/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52400" y="2286000"/>
            <a:ext cx="8991600" cy="0"/>
          </a:xfrm>
          <a:prstGeom prst="line">
            <a:avLst/>
          </a:prstGeom>
          <a:noFill/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2573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 Services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7630" y="1360250"/>
            <a:ext cx="8980170" cy="3821349"/>
            <a:chOff x="2781300" y="1676400"/>
            <a:chExt cx="3581400" cy="1524000"/>
          </a:xfrm>
        </p:grpSpPr>
        <p:pic>
          <p:nvPicPr>
            <p:cNvPr id="1127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1300" y="2835275"/>
              <a:ext cx="3581400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73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1300" y="2259013"/>
              <a:ext cx="3581400" cy="560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74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1300" y="1676400"/>
              <a:ext cx="3581400" cy="563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065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to Breakouts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Identify </a:t>
            </a:r>
            <a:r>
              <a:rPr lang="en-US" dirty="0"/>
              <a:t>the EBVs for which remote sensing </a:t>
            </a:r>
            <a:r>
              <a:rPr lang="en-US" dirty="0" smtClean="0"/>
              <a:t>could play </a:t>
            </a:r>
            <a:r>
              <a:rPr lang="en-US" dirty="0"/>
              <a:t>a significant </a:t>
            </a:r>
            <a:r>
              <a:rPr lang="en-US" dirty="0" smtClean="0"/>
              <a:t>role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Clarify </a:t>
            </a:r>
            <a:r>
              <a:rPr lang="en-US" dirty="0"/>
              <a:t>the role of RS in </a:t>
            </a:r>
            <a:r>
              <a:rPr lang="en-US" dirty="0" smtClean="0"/>
              <a:t>EBVs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uide </a:t>
            </a:r>
            <a:r>
              <a:rPr lang="en-US" dirty="0"/>
              <a:t>future </a:t>
            </a:r>
            <a:r>
              <a:rPr lang="en-US" dirty="0" smtClean="0"/>
              <a:t>NASA work</a:t>
            </a:r>
          </a:p>
          <a:p>
            <a:pPr lvl="1"/>
            <a:r>
              <a:rPr lang="en-US" dirty="0" smtClean="0"/>
              <a:t>Used by NASA and the </a:t>
            </a:r>
            <a:r>
              <a:rPr lang="en-US" dirty="0" err="1" smtClean="0"/>
              <a:t>EBV</a:t>
            </a:r>
            <a:r>
              <a:rPr lang="en-US" dirty="0" smtClean="0"/>
              <a:t> developers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27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Breakout Guidance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74463"/>
            <a:ext cx="5477603" cy="610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40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Climate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382000" cy="5367338"/>
          </a:xfrm>
        </p:spPr>
        <p:txBody>
          <a:bodyPr/>
          <a:lstStyle/>
          <a:p>
            <a:r>
              <a:rPr lang="en-US" dirty="0" smtClean="0"/>
              <a:t>Purpose: Characterize climate and how it is changing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Temperature(s)</a:t>
            </a:r>
          </a:p>
          <a:p>
            <a:pPr lvl="1"/>
            <a:r>
              <a:rPr lang="en-US" dirty="0" smtClean="0"/>
              <a:t>Precipitation</a:t>
            </a:r>
          </a:p>
          <a:p>
            <a:pPr lvl="1"/>
            <a:r>
              <a:rPr lang="en-US" dirty="0" smtClean="0"/>
              <a:t>Water vapor, CO</a:t>
            </a:r>
            <a:r>
              <a:rPr lang="en-US" baseline="-25000" dirty="0"/>
              <a:t>2</a:t>
            </a:r>
            <a:endParaRPr lang="en-US" baseline="-25000" dirty="0" smtClean="0"/>
          </a:p>
          <a:p>
            <a:pPr lvl="1"/>
            <a:r>
              <a:rPr lang="en-US" dirty="0" smtClean="0"/>
              <a:t>Sea ice</a:t>
            </a:r>
          </a:p>
          <a:p>
            <a:pPr lvl="1"/>
            <a:r>
              <a:rPr lang="en-US" dirty="0" smtClean="0"/>
              <a:t>Land cover… </a:t>
            </a:r>
          </a:p>
          <a:p>
            <a:r>
              <a:rPr lang="en-US" dirty="0" smtClean="0"/>
              <a:t>Have high utility for the </a:t>
            </a:r>
            <a:r>
              <a:rPr lang="en-US" dirty="0"/>
              <a:t>UNFCCC </a:t>
            </a:r>
            <a:r>
              <a:rPr lang="en-US" dirty="0" smtClean="0"/>
              <a:t>and IPCC analyses</a:t>
            </a:r>
          </a:p>
        </p:txBody>
      </p:sp>
    </p:spTree>
    <p:extLst>
      <p:ext uri="{BB962C8B-B14F-4D97-AF65-F5344CB8AC3E}">
        <p14:creationId xmlns:p14="http://schemas.microsoft.com/office/powerpoint/2010/main" val="424616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Climate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by GCOS as part of their implementation plan</a:t>
            </a:r>
          </a:p>
          <a:p>
            <a:r>
              <a:rPr lang="en-US" dirty="0" smtClean="0"/>
              <a:t>Updated on 5 year cycle</a:t>
            </a:r>
          </a:p>
          <a:p>
            <a:r>
              <a:rPr lang="en-US" dirty="0" smtClean="0"/>
              <a:t>Highly successful, widely used</a:t>
            </a:r>
          </a:p>
          <a:p>
            <a:pPr lvl="1"/>
            <a:r>
              <a:rPr lang="en-US" dirty="0" smtClean="0"/>
              <a:t>Guide observing system</a:t>
            </a:r>
          </a:p>
          <a:p>
            <a:pPr lvl="1"/>
            <a:r>
              <a:rPr lang="en-US" dirty="0" smtClean="0"/>
              <a:t>Feed climate models</a:t>
            </a:r>
          </a:p>
          <a:p>
            <a:pPr lvl="1"/>
            <a:r>
              <a:rPr lang="en-US" dirty="0" smtClean="0"/>
              <a:t>Enables IPCC assessments</a:t>
            </a:r>
          </a:p>
          <a:p>
            <a:pPr lvl="1"/>
            <a:r>
              <a:rPr lang="en-US" dirty="0" smtClean="0"/>
              <a:t>Helps guide </a:t>
            </a:r>
            <a:r>
              <a:rPr lang="en-US" dirty="0" err="1" smtClean="0"/>
              <a:t>UNFCCC</a:t>
            </a:r>
            <a:endParaRPr lang="en-US" dirty="0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2"/>
          <a:stretch/>
        </p:blipFill>
        <p:spPr bwMode="auto">
          <a:xfrm>
            <a:off x="6981825" y="2286000"/>
            <a:ext cx="2133600" cy="284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05625" y="5136083"/>
            <a:ext cx="178117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dirty="0" smtClean="0">
                <a:solidFill>
                  <a:srgbClr val="FFCC00"/>
                </a:solidFill>
              </a:rPr>
              <a:t>Martin </a:t>
            </a:r>
            <a:r>
              <a:rPr lang="en-US" sz="1000" b="0" dirty="0" err="1" smtClean="0">
                <a:solidFill>
                  <a:srgbClr val="FFCC00"/>
                </a:solidFill>
              </a:rPr>
              <a:t>Wegmann</a:t>
            </a:r>
            <a:r>
              <a:rPr lang="en-US" sz="1000" b="0" dirty="0" smtClean="0">
                <a:solidFill>
                  <a:srgbClr val="FFCC00"/>
                </a:solidFill>
              </a:rPr>
              <a:t> via</a:t>
            </a:r>
          </a:p>
          <a:p>
            <a:pPr algn="l">
              <a:lnSpc>
                <a:spcPct val="100000"/>
              </a:lnSpc>
            </a:pPr>
            <a:r>
              <a:rPr lang="en-US" sz="1000" b="0" dirty="0" smtClean="0">
                <a:solidFill>
                  <a:srgbClr val="FFCC00"/>
                </a:solidFill>
              </a:rPr>
              <a:t>Wikimedia commons</a:t>
            </a:r>
            <a:endParaRPr lang="en-US" sz="1000" b="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7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1200"/>
            <a:ext cx="8534400" cy="914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Would Essential </a:t>
            </a:r>
            <a:r>
              <a:rPr lang="en-US" i="1" dirty="0"/>
              <a:t>Biodiversity</a:t>
            </a:r>
            <a:r>
              <a:rPr lang="en-US" dirty="0"/>
              <a:t> </a:t>
            </a:r>
            <a:r>
              <a:rPr lang="en-US" dirty="0" smtClean="0"/>
              <a:t>Variables</a:t>
            </a:r>
            <a:br>
              <a:rPr lang="en-US" dirty="0" smtClean="0"/>
            </a:br>
            <a:r>
              <a:rPr lang="en-US" dirty="0" smtClean="0"/>
              <a:t>be </a:t>
            </a:r>
            <a:r>
              <a:rPr lang="en-US" dirty="0"/>
              <a:t>equally useful and successful?</a:t>
            </a:r>
          </a:p>
        </p:txBody>
      </p:sp>
    </p:spTree>
    <p:extLst>
      <p:ext uri="{BB962C8B-B14F-4D97-AF65-F5344CB8AC3E}">
        <p14:creationId xmlns:p14="http://schemas.microsoft.com/office/powerpoint/2010/main" val="86307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would they be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CBD</a:t>
            </a:r>
            <a:r>
              <a:rPr lang="en-US" dirty="0" smtClean="0"/>
              <a:t> signatory countries</a:t>
            </a:r>
          </a:p>
          <a:p>
            <a:r>
              <a:rPr lang="en-US" dirty="0" smtClean="0"/>
              <a:t>IPBES</a:t>
            </a:r>
          </a:p>
          <a:p>
            <a:r>
              <a:rPr lang="en-US" dirty="0" smtClean="0"/>
              <a:t>Policy makers, managers, researchers…</a:t>
            </a:r>
          </a:p>
          <a:p>
            <a:r>
              <a:rPr lang="en-US" dirty="0" smtClean="0"/>
              <a:t>NGOs</a:t>
            </a:r>
          </a:p>
          <a:p>
            <a:r>
              <a:rPr lang="en-US" dirty="0" smtClean="0"/>
              <a:t>Earth Observation community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12" b="2700"/>
          <a:stretch/>
        </p:blipFill>
        <p:spPr bwMode="auto">
          <a:xfrm>
            <a:off x="1600200" y="5653850"/>
            <a:ext cx="5867400" cy="107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8762" y="6150114"/>
            <a:ext cx="1141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dirty="0" smtClean="0">
                <a:solidFill>
                  <a:srgbClr val="FFCC00"/>
                </a:solidFill>
              </a:rPr>
              <a:t>Martin </a:t>
            </a:r>
            <a:r>
              <a:rPr lang="en-US" sz="1000" b="0" dirty="0" err="1" smtClean="0">
                <a:solidFill>
                  <a:srgbClr val="FFCC00"/>
                </a:solidFill>
              </a:rPr>
              <a:t>Wegmann</a:t>
            </a:r>
            <a:r>
              <a:rPr lang="en-US" sz="1000" b="0" dirty="0" smtClean="0">
                <a:solidFill>
                  <a:srgbClr val="FFCC00"/>
                </a:solidFill>
              </a:rPr>
              <a:t> via Wikimedia commons</a:t>
            </a:r>
            <a:endParaRPr lang="en-US" sz="1000" b="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53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March </a:t>
            </a:r>
            <a:r>
              <a:rPr lang="en-US" dirty="0" smtClean="0"/>
              <a:t>2011: Preliminary discussions</a:t>
            </a:r>
          </a:p>
          <a:p>
            <a:pPr lvl="1"/>
            <a:r>
              <a:rPr lang="en-US" dirty="0" smtClean="0"/>
              <a:t>Concept Note</a:t>
            </a:r>
          </a:p>
          <a:p>
            <a:r>
              <a:rPr lang="en-US" dirty="0"/>
              <a:t>February </a:t>
            </a:r>
            <a:r>
              <a:rPr lang="en-US" dirty="0" smtClean="0"/>
              <a:t>2012: EBV meeting</a:t>
            </a:r>
          </a:p>
          <a:p>
            <a:pPr lvl="1"/>
            <a:r>
              <a:rPr lang="en-US" dirty="0" smtClean="0"/>
              <a:t>Concept paper</a:t>
            </a:r>
          </a:p>
          <a:p>
            <a:pPr lvl="1"/>
            <a:r>
              <a:rPr lang="en-US" dirty="0" smtClean="0"/>
              <a:t>Initial EBV list</a:t>
            </a:r>
          </a:p>
          <a:p>
            <a:r>
              <a:rPr lang="en-US" dirty="0" smtClean="0"/>
              <a:t>Ongoing: Discussions on additional development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800600"/>
            <a:ext cx="2973362" cy="199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88162" y="6150114"/>
            <a:ext cx="1141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dirty="0" smtClean="0">
                <a:solidFill>
                  <a:srgbClr val="FFCC00"/>
                </a:solidFill>
              </a:rPr>
              <a:t>Martin </a:t>
            </a:r>
            <a:r>
              <a:rPr lang="en-US" sz="1000" b="0" dirty="0" err="1" smtClean="0">
                <a:solidFill>
                  <a:srgbClr val="FFCC00"/>
                </a:solidFill>
              </a:rPr>
              <a:t>Wegmann</a:t>
            </a:r>
            <a:r>
              <a:rPr lang="en-US" sz="1000" b="0" dirty="0" smtClean="0">
                <a:solidFill>
                  <a:srgbClr val="FFCC00"/>
                </a:solidFill>
              </a:rPr>
              <a:t> via Wikimedia commons</a:t>
            </a:r>
            <a:endParaRPr lang="en-US" sz="1000" b="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2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EBV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Ecosystem connectivity &amp; fragmentation</a:t>
            </a:r>
          </a:p>
          <a:p>
            <a:r>
              <a:rPr lang="en-US" dirty="0" smtClean="0"/>
              <a:t>Disturbance </a:t>
            </a:r>
            <a:r>
              <a:rPr lang="en-US" dirty="0"/>
              <a:t>regime</a:t>
            </a:r>
          </a:p>
          <a:p>
            <a:r>
              <a:rPr lang="en-US" dirty="0" smtClean="0"/>
              <a:t>Primary production</a:t>
            </a:r>
            <a:endParaRPr lang="en-US" dirty="0"/>
          </a:p>
          <a:p>
            <a:r>
              <a:rPr lang="en-US" dirty="0" smtClean="0"/>
              <a:t>Phenology</a:t>
            </a:r>
            <a:endParaRPr lang="en-US" dirty="0"/>
          </a:p>
          <a:p>
            <a:r>
              <a:rPr lang="en-US" dirty="0" smtClean="0"/>
              <a:t>Species occurrence</a:t>
            </a:r>
          </a:p>
          <a:p>
            <a:r>
              <a:rPr lang="en-US" dirty="0" smtClean="0"/>
              <a:t>Population abundance</a:t>
            </a:r>
          </a:p>
          <a:p>
            <a:r>
              <a:rPr lang="en-US" dirty="0" smtClean="0"/>
              <a:t>Allelic richness</a:t>
            </a:r>
          </a:p>
          <a:p>
            <a:r>
              <a:rPr lang="en-US" dirty="0" smtClean="0"/>
              <a:t>…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00600"/>
            <a:ext cx="2895600" cy="194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4400" y="6073914"/>
            <a:ext cx="1141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dirty="0" smtClean="0">
                <a:solidFill>
                  <a:srgbClr val="FFCC00"/>
                </a:solidFill>
              </a:rPr>
              <a:t>Martin </a:t>
            </a:r>
            <a:r>
              <a:rPr lang="en-US" sz="1000" b="0" dirty="0" err="1" smtClean="0">
                <a:solidFill>
                  <a:srgbClr val="FFCC00"/>
                </a:solidFill>
              </a:rPr>
              <a:t>Wegmann</a:t>
            </a:r>
            <a:r>
              <a:rPr lang="en-US" sz="1000" b="0" dirty="0" smtClean="0">
                <a:solidFill>
                  <a:srgbClr val="FFCC00"/>
                </a:solidFill>
              </a:rPr>
              <a:t> via Wikimedia commons</a:t>
            </a:r>
            <a:endParaRPr lang="en-US" sz="1000" b="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67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417512"/>
          </a:xfrm>
        </p:spPr>
        <p:txBody>
          <a:bodyPr/>
          <a:lstStyle/>
          <a:p>
            <a:r>
              <a:rPr lang="en-US" dirty="0" smtClean="0"/>
              <a:t>Scope</a:t>
            </a:r>
            <a:r>
              <a:rPr lang="en-US" dirty="0"/>
              <a:t>: What, </a:t>
            </a:r>
            <a:r>
              <a:rPr lang="en-US" dirty="0" smtClean="0"/>
              <a:t>exactly, </a:t>
            </a:r>
            <a:r>
              <a:rPr lang="en-US" dirty="0"/>
              <a:t>is “essential</a:t>
            </a:r>
            <a:r>
              <a:rPr lang="en-US" dirty="0" smtClean="0"/>
              <a:t>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382000" cy="5138738"/>
          </a:xfrm>
        </p:spPr>
        <p:txBody>
          <a:bodyPr/>
          <a:lstStyle/>
          <a:p>
            <a:r>
              <a:rPr lang="en-US" dirty="0" smtClean="0"/>
              <a:t>Challenging: many opinions…</a:t>
            </a:r>
          </a:p>
          <a:p>
            <a:r>
              <a:rPr lang="en-US" dirty="0" smtClean="0"/>
              <a:t>Opted for “sufficient consensus”</a:t>
            </a:r>
          </a:p>
          <a:p>
            <a:r>
              <a:rPr lang="en-US" dirty="0" smtClean="0"/>
              <a:t>Agreed that ~30 EBVs was good</a:t>
            </a:r>
          </a:p>
          <a:p>
            <a:endParaRPr lang="en-US" dirty="0"/>
          </a:p>
          <a:p>
            <a:r>
              <a:rPr lang="en-US" dirty="0" smtClean="0"/>
              <a:t>Note 1: an EBV may have multiple parameters</a:t>
            </a:r>
          </a:p>
          <a:p>
            <a:r>
              <a:rPr lang="en-US" dirty="0" smtClean="0"/>
              <a:t>Note 2: EBVs are more challenging than ECVs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9"/>
          <a:stretch/>
        </p:blipFill>
        <p:spPr bwMode="auto">
          <a:xfrm>
            <a:off x="2514600" y="5284643"/>
            <a:ext cx="3962400" cy="149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2362" y="6103947"/>
            <a:ext cx="1141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dirty="0" smtClean="0">
                <a:solidFill>
                  <a:srgbClr val="FFCC00"/>
                </a:solidFill>
              </a:rPr>
              <a:t>Martin </a:t>
            </a:r>
            <a:r>
              <a:rPr lang="en-US" sz="1000" b="0" dirty="0" err="1" smtClean="0">
                <a:solidFill>
                  <a:srgbClr val="FFCC00"/>
                </a:solidFill>
              </a:rPr>
              <a:t>Wegmann</a:t>
            </a:r>
            <a:r>
              <a:rPr lang="en-US" sz="1000" b="0" dirty="0" smtClean="0">
                <a:solidFill>
                  <a:srgbClr val="FFCC00"/>
                </a:solidFill>
              </a:rPr>
              <a:t> via Wikimedia commons</a:t>
            </a:r>
            <a:endParaRPr lang="en-US" sz="1000" b="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1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 with Black Background">
  <a:themeElements>
    <a:clrScheme name="">
      <a:dk1>
        <a:srgbClr val="FFFF00"/>
      </a:dk1>
      <a:lt1>
        <a:srgbClr val="FFFFFF"/>
      </a:lt1>
      <a:dk2>
        <a:srgbClr val="FFFF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DADA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3_OMP Tokyo--SchedulerTuning--12Mar0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000"/>
        </a:solidFill>
        <a:ln w="571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60000"/>
          </a:lnSpc>
          <a:spcBef>
            <a:spcPct val="30000"/>
          </a:spcBef>
          <a:spcAft>
            <a:spcPct val="0"/>
          </a:spcAft>
          <a:buClrTx/>
          <a:buSzPct val="110000"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>
            <a:solidFill>
              <a:srgbClr val="FFCC00"/>
            </a:solidFill>
          </a:defRPr>
        </a:defPPr>
      </a:lstStyle>
    </a:txDef>
  </a:objectDefaults>
  <a:extraClrSchemeLst>
    <a:extraClrScheme>
      <a:clrScheme name="OMP Tokyo--SchedulerTuning--12Mar0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P Tokyo--SchedulerTuning--12Mar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P Tokyo--SchedulerTuning--12Mar0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P Tokyo--SchedulerTuning--12Mar0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P Tokyo--SchedulerTuning--12Mar0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P Tokyo--SchedulerTuning--12Mar0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P Tokyo--SchedulerTuning--12Mar0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 with Black Background</Template>
  <TotalTime>1064</TotalTime>
  <Words>780</Words>
  <Application>Microsoft Office PowerPoint</Application>
  <PresentationFormat>On-screen Show (4:3)</PresentationFormat>
  <Paragraphs>170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Standard with Black Background</vt:lpstr>
      <vt:lpstr>Essential Biodiversity Variables (EBVs)</vt:lpstr>
      <vt:lpstr>Overview</vt:lpstr>
      <vt:lpstr>Essential Climate Variables</vt:lpstr>
      <vt:lpstr>Essential Climate Variables</vt:lpstr>
      <vt:lpstr>Would Essential Biodiversity Variables be equally useful and successful?</vt:lpstr>
      <vt:lpstr>Who would they be for?</vt:lpstr>
      <vt:lpstr>Activity</vt:lpstr>
      <vt:lpstr>EBV Examples</vt:lpstr>
      <vt:lpstr>Scope: What, exactly, is “essential”?</vt:lpstr>
      <vt:lpstr>Ideal EBV Characteristics</vt:lpstr>
      <vt:lpstr>Primary vs Derived</vt:lpstr>
      <vt:lpstr>Organizational Framework</vt:lpstr>
      <vt:lpstr>EBV Annotated List</vt:lpstr>
      <vt:lpstr>Species Abundance &amp; Occurrence</vt:lpstr>
      <vt:lpstr>Species Traits (1)</vt:lpstr>
      <vt:lpstr>Species Traits (2)</vt:lpstr>
      <vt:lpstr>Species Pressures + Species Ancillary</vt:lpstr>
      <vt:lpstr>Ecosystem Process / Function (1)</vt:lpstr>
      <vt:lpstr>Ecosystem Process / Function (2)</vt:lpstr>
      <vt:lpstr>Ecosystem Structure</vt:lpstr>
      <vt:lpstr>Ecosystem Composition</vt:lpstr>
      <vt:lpstr>Ecosystem Response + Pressure + Ancillary</vt:lpstr>
      <vt:lpstr>Ecosystem Services</vt:lpstr>
      <vt:lpstr>Charge to Breakouts</vt:lpstr>
      <vt:lpstr>Breakout Guidance</vt:lpstr>
    </vt:vector>
  </TitlesOfParts>
  <Company>Jet Propulsion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Biodiversity Variables</dc:title>
  <dc:creator>Gary Geller</dc:creator>
  <cp:lastModifiedBy>Gary Geller</cp:lastModifiedBy>
  <cp:revision>104</cp:revision>
  <dcterms:created xsi:type="dcterms:W3CDTF">2012-04-18T21:28:53Z</dcterms:created>
  <dcterms:modified xsi:type="dcterms:W3CDTF">2012-04-26T14:41:26Z</dcterms:modified>
</cp:coreProperties>
</file>